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58" r:id="rId6"/>
    <p:sldId id="260" r:id="rId7"/>
    <p:sldId id="276" r:id="rId8"/>
    <p:sldId id="262" r:id="rId9"/>
    <p:sldId id="280" r:id="rId10"/>
    <p:sldId id="271" r:id="rId11"/>
    <p:sldId id="263" r:id="rId12"/>
    <p:sldId id="270" r:id="rId13"/>
    <p:sldId id="264" r:id="rId14"/>
    <p:sldId id="27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Abbe" initials="SA" lastIdx="1" clrIdx="0">
    <p:extLst>
      <p:ext uri="{19B8F6BF-5375-455C-9EA6-DF929625EA0E}">
        <p15:presenceInfo xmlns:p15="http://schemas.microsoft.com/office/powerpoint/2012/main" userId="S-1-5-21-746137067-854245398-682003330-434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3F070-E4DF-433E-B4D7-259CC57ADDF6}" v="1" dt="2023-10-20T20:34:01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70816" autoAdjust="0"/>
  </p:normalViewPr>
  <p:slideViewPr>
    <p:cSldViewPr snapToGrid="0">
      <p:cViewPr varScale="1">
        <p:scale>
          <a:sx n="46" d="100"/>
          <a:sy n="46" d="100"/>
        </p:scale>
        <p:origin x="1256" y="1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oie, Renee" userId="022a11a1-a1a9-419a-b654-62b6ea9afe21" providerId="ADAL" clId="{3AE3F070-E4DF-433E-B4D7-259CC57ADDF6}"/>
    <pc:docChg chg="modSld">
      <pc:chgData name="Savoie, Renee" userId="022a11a1-a1a9-419a-b654-62b6ea9afe21" providerId="ADAL" clId="{3AE3F070-E4DF-433E-B4D7-259CC57ADDF6}" dt="2023-10-20T20:35:20.026" v="21" actId="20577"/>
      <pc:docMkLst>
        <pc:docMk/>
      </pc:docMkLst>
      <pc:sldChg chg="modSp mod">
        <pc:chgData name="Savoie, Renee" userId="022a11a1-a1a9-419a-b654-62b6ea9afe21" providerId="ADAL" clId="{3AE3F070-E4DF-433E-B4D7-259CC57ADDF6}" dt="2023-10-20T20:31:24.726" v="2" actId="20577"/>
        <pc:sldMkLst>
          <pc:docMk/>
          <pc:sldMk cId="1248760835" sldId="257"/>
        </pc:sldMkLst>
        <pc:spChg chg="mod">
          <ac:chgData name="Savoie, Renee" userId="022a11a1-a1a9-419a-b654-62b6ea9afe21" providerId="ADAL" clId="{3AE3F070-E4DF-433E-B4D7-259CC57ADDF6}" dt="2023-10-20T20:31:24.726" v="2" actId="20577"/>
          <ac:spMkLst>
            <pc:docMk/>
            <pc:sldMk cId="1248760835" sldId="257"/>
            <ac:spMk id="2" creationId="{00000000-0000-0000-0000-000000000000}"/>
          </ac:spMkLst>
        </pc:spChg>
        <pc:spChg chg="mod">
          <ac:chgData name="Savoie, Renee" userId="022a11a1-a1a9-419a-b654-62b6ea9afe21" providerId="ADAL" clId="{3AE3F070-E4DF-433E-B4D7-259CC57ADDF6}" dt="2023-10-20T20:31:19.365" v="0" actId="20577"/>
          <ac:spMkLst>
            <pc:docMk/>
            <pc:sldMk cId="1248760835" sldId="257"/>
            <ac:spMk id="5" creationId="{00000000-0000-0000-0000-000000000000}"/>
          </ac:spMkLst>
        </pc:spChg>
      </pc:sldChg>
      <pc:sldChg chg="modSp mod">
        <pc:chgData name="Savoie, Renee" userId="022a11a1-a1a9-419a-b654-62b6ea9afe21" providerId="ADAL" clId="{3AE3F070-E4DF-433E-B4D7-259CC57ADDF6}" dt="2023-10-20T20:32:32.630" v="4" actId="20577"/>
        <pc:sldMkLst>
          <pc:docMk/>
          <pc:sldMk cId="153498174" sldId="262"/>
        </pc:sldMkLst>
        <pc:spChg chg="mod">
          <ac:chgData name="Savoie, Renee" userId="022a11a1-a1a9-419a-b654-62b6ea9afe21" providerId="ADAL" clId="{3AE3F070-E4DF-433E-B4D7-259CC57ADDF6}" dt="2023-10-20T20:32:32.630" v="4" actId="20577"/>
          <ac:spMkLst>
            <pc:docMk/>
            <pc:sldMk cId="153498174" sldId="262"/>
            <ac:spMk id="3" creationId="{00000000-0000-0000-0000-000000000000}"/>
          </ac:spMkLst>
        </pc:spChg>
      </pc:sldChg>
      <pc:sldChg chg="modSp mod">
        <pc:chgData name="Savoie, Renee" userId="022a11a1-a1a9-419a-b654-62b6ea9afe21" providerId="ADAL" clId="{3AE3F070-E4DF-433E-B4D7-259CC57ADDF6}" dt="2023-10-20T20:35:02.828" v="19" actId="20577"/>
        <pc:sldMkLst>
          <pc:docMk/>
          <pc:sldMk cId="1588241651" sldId="263"/>
        </pc:sldMkLst>
        <pc:spChg chg="mod">
          <ac:chgData name="Savoie, Renee" userId="022a11a1-a1a9-419a-b654-62b6ea9afe21" providerId="ADAL" clId="{3AE3F070-E4DF-433E-B4D7-259CC57ADDF6}" dt="2023-10-20T20:35:02.828" v="19" actId="20577"/>
          <ac:spMkLst>
            <pc:docMk/>
            <pc:sldMk cId="1588241651" sldId="263"/>
            <ac:spMk id="3" creationId="{00000000-0000-0000-0000-000000000000}"/>
          </ac:spMkLst>
        </pc:spChg>
      </pc:sldChg>
      <pc:sldChg chg="modSp mod">
        <pc:chgData name="Savoie, Renee" userId="022a11a1-a1a9-419a-b654-62b6ea9afe21" providerId="ADAL" clId="{3AE3F070-E4DF-433E-B4D7-259CC57ADDF6}" dt="2023-10-20T20:35:20.026" v="21" actId="20577"/>
        <pc:sldMkLst>
          <pc:docMk/>
          <pc:sldMk cId="4108257539" sldId="270"/>
        </pc:sldMkLst>
        <pc:spChg chg="mod">
          <ac:chgData name="Savoie, Renee" userId="022a11a1-a1a9-419a-b654-62b6ea9afe21" providerId="ADAL" clId="{3AE3F070-E4DF-433E-B4D7-259CC57ADDF6}" dt="2023-10-20T20:35:20.026" v="21" actId="20577"/>
          <ac:spMkLst>
            <pc:docMk/>
            <pc:sldMk cId="4108257539" sldId="270"/>
            <ac:spMk id="3" creationId="{00000000-0000-0000-0000-000000000000}"/>
          </ac:spMkLst>
        </pc:spChg>
      </pc:sldChg>
      <pc:sldChg chg="modSp mod modNotesTx">
        <pc:chgData name="Savoie, Renee" userId="022a11a1-a1a9-419a-b654-62b6ea9afe21" providerId="ADAL" clId="{3AE3F070-E4DF-433E-B4D7-259CC57ADDF6}" dt="2023-10-20T20:34:01.318" v="17"/>
        <pc:sldMkLst>
          <pc:docMk/>
          <pc:sldMk cId="1566092516" sldId="280"/>
        </pc:sldMkLst>
        <pc:spChg chg="mod">
          <ac:chgData name="Savoie, Renee" userId="022a11a1-a1a9-419a-b654-62b6ea9afe21" providerId="ADAL" clId="{3AE3F070-E4DF-433E-B4D7-259CC57ADDF6}" dt="2023-10-20T20:33:35.688" v="16" actId="20577"/>
          <ac:spMkLst>
            <pc:docMk/>
            <pc:sldMk cId="1566092516" sldId="280"/>
            <ac:spMk id="3" creationId="{00000000-0000-0000-0000-000000000000}"/>
          </ac:spMkLst>
        </pc:spChg>
        <pc:graphicFrameChg chg="mod">
          <ac:chgData name="Savoie, Renee" userId="022a11a1-a1a9-419a-b654-62b6ea9afe21" providerId="ADAL" clId="{3AE3F070-E4DF-433E-B4D7-259CC57ADDF6}" dt="2023-10-20T20:34:01.318" v="17"/>
          <ac:graphicFrameMkLst>
            <pc:docMk/>
            <pc:sldMk cId="1566092516" sldId="280"/>
            <ac:graphicFrameMk id="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609F-4D93-4AF5-8C87-7BDAFF0E24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3847-EF39-4B50-9A28-6FABB3A4C3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This is an editable PowerPoint prepared by the CSDE for</a:t>
            </a:r>
            <a:r>
              <a:rPr lang="en-US" altLang="en-US" sz="1200" b="0" baseline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 districts to use at local board of education or other district/school meetings</a:t>
            </a: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171450" indent="-171450">
              <a:buFontTx/>
              <a:buChar char="•"/>
            </a:pPr>
            <a:endParaRPr lang="en-US" altLang="en-US" sz="1200" b="0" dirty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Slides can be added or deleted as needed. </a:t>
            </a:r>
          </a:p>
          <a:p>
            <a:pPr marL="171450" indent="-171450">
              <a:buFontTx/>
              <a:buChar char="•"/>
            </a:pPr>
            <a:endParaRPr lang="en-US" altLang="en-US" sz="1200" b="0" dirty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We encourage customization to your local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2E53-2A0F-4666-AAC8-2F8AB63BFE9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9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student is more than a test score and school or district is more than the average of those scores. </a:t>
            </a:r>
          </a:p>
          <a:p>
            <a:endParaRPr lang="en-US" dirty="0"/>
          </a:p>
          <a:p>
            <a:r>
              <a:rPr lang="en-US" dirty="0"/>
              <a:t>Focusing</a:t>
            </a:r>
            <a:r>
              <a:rPr lang="en-US" baseline="0" dirty="0"/>
              <a:t> on a broader set of indicators will guard against narrowing of the curriculum to what’s tested. </a:t>
            </a:r>
          </a:p>
          <a:p>
            <a:endParaRPr lang="en-US" baseline="0" dirty="0"/>
          </a:p>
          <a:p>
            <a:r>
              <a:rPr lang="en-US" baseline="0" dirty="0"/>
              <a:t>It will also make more local practitioners see their contributions reflected in the accountability system.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0B74-AE76-48D4-9D17-5BBF3CE560A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10/17/2013</a:t>
            </a:r>
          </a:p>
        </p:txBody>
      </p:sp>
    </p:spTree>
    <p:extLst>
      <p:ext uri="{BB962C8B-B14F-4D97-AF65-F5344CB8AC3E}">
        <p14:creationId xmlns:p14="http://schemas.microsoft.com/office/powerpoint/2010/main" val="144139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6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Terms: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percentage of total possible points earned on all indicators is the “Accountability Index”.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“Performance index” (SPI/DPI) will continue to refer to the index scores derived from state assessment results (Indicator 1). Note that</a:t>
            </a:r>
            <a:r>
              <a:rPr lang="en-US" baseline="0" dirty="0"/>
              <a:t> only subject indexes are provided.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These terms are defined in Sec. 326 of Public Act 15-5.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Refer</a:t>
            </a:r>
            <a:r>
              <a:rPr lang="en-US" baseline="0" dirty="0"/>
              <a:t> to the document “Using Accountability Results to Guide Improvement” for the methodology for each indicator.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7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Replace the 2021-22 and 2022-23 Percentage of Points Earned with the values for your own district.</a:t>
            </a:r>
          </a:p>
          <a:p>
            <a:endParaRPr lang="en-US" baseline="0" dirty="0"/>
          </a:p>
          <a:p>
            <a:r>
              <a:rPr lang="en-US" baseline="0" dirty="0"/>
              <a:t>Increase of 1 percentage point or greater is indicated with an up arrow.</a:t>
            </a:r>
          </a:p>
          <a:p>
            <a:r>
              <a:rPr lang="en-US" baseline="0" dirty="0"/>
              <a:t>Decrease of 1 percentage point of greater is indicated with a down arrow.</a:t>
            </a:r>
          </a:p>
          <a:p>
            <a:r>
              <a:rPr lang="en-US" baseline="0" dirty="0"/>
              <a:t>Changes between </a:t>
            </a:r>
            <a:r>
              <a:rPr lang="en-US" sz="1200" dirty="0"/>
              <a:t>±1 </a:t>
            </a:r>
            <a:r>
              <a:rPr lang="en-US" baseline="0" dirty="0"/>
              <a:t>percentage point is indicated with a sideways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28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district’s gap</a:t>
            </a:r>
            <a:r>
              <a:rPr lang="en-US" baseline="0" dirty="0"/>
              <a:t> size is the difference in “performance index” or six-year graduation rate between the Non-High Needs group of students, and students with High Needs.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Every school and district is expected to meet the 95% participation rate standard for the ALL Students group </a:t>
            </a:r>
            <a:r>
              <a:rPr lang="en-US" sz="1200" b="1" dirty="0"/>
              <a:t>and</a:t>
            </a:r>
            <a:r>
              <a:rPr lang="en-US" sz="1200" dirty="0"/>
              <a:t> the High Needs student group in ALL the tested subject areas (i.e., English Language Arts, Mathematics, and Science).</a:t>
            </a:r>
            <a:endParaRPr lang="en-US" sz="11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71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49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the districts’ strategic priorities.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9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F27-7CD7-45AA-AF4D-70F88DA72102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21D-CACE-4A2D-88E0-2D8CE947EBD1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923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C701-56A3-4CA6-8E4B-6F158AEDF51C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1035277"/>
            <a:ext cx="1114425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ABC District</a:t>
            </a:r>
            <a:br>
              <a:rPr lang="en-US" dirty="0"/>
            </a:br>
            <a:r>
              <a:rPr lang="en-US" dirty="0"/>
              <a:t>Next Generation Accountability Report</a:t>
            </a:r>
            <a:br>
              <a:rPr lang="en-US" dirty="0"/>
            </a:br>
            <a:r>
              <a:rPr lang="en-US" dirty="0"/>
              <a:t>2022-23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Fall 2023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876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District: </a:t>
            </a:r>
            <a:r>
              <a:rPr lang="en-US" dirty="0"/>
              <a:t>Needs Assessment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31982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Academics: </a:t>
                      </a:r>
                    </a:p>
                    <a:p>
                      <a:r>
                        <a:rPr lang="en-US" dirty="0"/>
                        <a:t>Design and implement a rigorous and engaging academic program that allows all students to achieve at high levels, including aligned curricula, instruction, and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Talent: </a:t>
                      </a:r>
                    </a:p>
                    <a:p>
                      <a:r>
                        <a:rPr lang="en-US" dirty="0"/>
                        <a:t>Employ systems and strategies to recruit, hire, develop, evaluate, and retain excellent school leaders, teachers, and support staff.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2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District: </a:t>
            </a:r>
            <a:r>
              <a:rPr lang="en-US" dirty="0"/>
              <a:t>Needs Assessment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041141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Culture and Climate: </a:t>
                      </a:r>
                    </a:p>
                    <a:p>
                      <a:r>
                        <a:rPr lang="en-US" dirty="0"/>
                        <a:t>Foster a positive learning environment that supports high-quality teaching and learning, and engages families and the community as partners in the educational process.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Operations: </a:t>
                      </a:r>
                    </a:p>
                    <a:p>
                      <a:r>
                        <a:rPr lang="en-US" dirty="0"/>
                        <a:t>Create systems and processes that promote organizational efficiency and effectiveness, including through the use of time and financial resources.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25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Strategic Priorities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3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Accountability Systems Serve Important Purposes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Track progress</a:t>
            </a:r>
          </a:p>
          <a:p>
            <a:r>
              <a:rPr lang="en-US" dirty="0"/>
              <a:t>Help schools and districts make improvements</a:t>
            </a:r>
          </a:p>
          <a:p>
            <a:r>
              <a:rPr lang="en-US" dirty="0"/>
              <a:t>Show where support is needed most</a:t>
            </a:r>
          </a:p>
          <a:p>
            <a:r>
              <a:rPr lang="en-US" dirty="0"/>
              <a:t>Recognize successes</a:t>
            </a:r>
          </a:p>
          <a:p>
            <a:r>
              <a:rPr lang="en-US" dirty="0"/>
              <a:t>Promote transparency</a:t>
            </a:r>
          </a:p>
          <a:p>
            <a:r>
              <a:rPr lang="en-US" dirty="0"/>
              <a:t>Satisfy federal and state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Connecticut Next Generation Accountability System for Districts and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Provides a more complete picture of a school or district</a:t>
            </a:r>
          </a:p>
          <a:p>
            <a:r>
              <a:rPr lang="en-US" sz="2400" dirty="0"/>
              <a:t>Guards against narrowing of the curriculum to the tested subjects</a:t>
            </a:r>
          </a:p>
          <a:p>
            <a:r>
              <a:rPr lang="en-US" sz="2400" dirty="0"/>
              <a:t>Expands ownership of accountability to all staff</a:t>
            </a:r>
          </a:p>
          <a:p>
            <a:r>
              <a:rPr lang="en-US" sz="2400" dirty="0"/>
              <a:t>Allows schools to demonstrate progress on “outcome pre-cursors”</a:t>
            </a:r>
          </a:p>
          <a:p>
            <a:r>
              <a:rPr lang="en-US" sz="2400" dirty="0"/>
              <a:t>Encourages leaders to view accountability results not as a “gotcha” but as a tool to guide and track improvement efforts</a:t>
            </a:r>
          </a:p>
          <a:p>
            <a:r>
              <a:rPr lang="en-US" sz="2400" dirty="0"/>
              <a:t>Developed by CT Department of Education with extensive feedback from district and school leaders, Connecticut educators, state and national experts, CSDE staff, and many others.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0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12 Indicators?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86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Academic achievement (Performance Index) </a:t>
            </a:r>
            <a:r>
              <a:rPr lang="en-US" sz="2300" b="1" baseline="30000" dirty="0"/>
              <a:t>H</a:t>
            </a:r>
            <a:endParaRPr lang="en-US" b="1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Academic growth </a:t>
            </a:r>
            <a:r>
              <a:rPr lang="en-US" sz="2300" b="1" baseline="30000" dirty="0">
                <a:solidFill>
                  <a:prstClr val="black"/>
                </a:solidFill>
              </a:rPr>
              <a:t>H </a:t>
            </a:r>
            <a:r>
              <a:rPr lang="en-US" dirty="0">
                <a:solidFill>
                  <a:prstClr val="black"/>
                </a:solidFill>
              </a:rPr>
              <a:t>and Progress toward English proficiency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Assessment participation rate </a:t>
            </a:r>
            <a:r>
              <a:rPr lang="en-US" sz="2300" b="1" baseline="30000" dirty="0">
                <a:solidFill>
                  <a:prstClr val="black"/>
                </a:solidFill>
              </a:rPr>
              <a:t>H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Chronic absenteeism </a:t>
            </a:r>
            <a:r>
              <a:rPr lang="en-US" sz="2300" b="1" baseline="30000" dirty="0">
                <a:solidFill>
                  <a:prstClr val="black"/>
                </a:solidFill>
              </a:rPr>
              <a:t>H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Postsecondary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Postsecondary readiness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– on track in ninth 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– four-year adjusted cohort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– six-year adjusted cohort </a:t>
            </a:r>
            <a:r>
              <a:rPr lang="en-US" sz="2300" b="1" baseline="30000" dirty="0">
                <a:solidFill>
                  <a:prstClr val="black"/>
                </a:solidFill>
              </a:rPr>
              <a:t>H</a:t>
            </a:r>
            <a:endParaRPr lang="en-US" b="1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Postsecondary Entrance Rate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Physical fitness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Arts access</a:t>
            </a:r>
          </a:p>
          <a:p>
            <a:pPr marL="0" indent="0">
              <a:buNone/>
            </a:pPr>
            <a:endParaRPr lang="en-US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C300-C79D-4DCD-90CB-DC22F9E1BF7A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5791201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baseline="30000" dirty="0"/>
              <a:t>H </a:t>
            </a:r>
            <a:r>
              <a:rPr lang="en-US" sz="1600" dirty="0"/>
              <a:t>Separate set of points allotted for “High Needs” (students from low-income families, English learners (ELs), or students with disabilities)</a:t>
            </a:r>
          </a:p>
        </p:txBody>
      </p:sp>
    </p:spTree>
    <p:extLst>
      <p:ext uri="{BB962C8B-B14F-4D97-AF65-F5344CB8AC3E}">
        <p14:creationId xmlns:p14="http://schemas.microsoft.com/office/powerpoint/2010/main" val="38000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1306" y="-26003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Report: 2022-23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085" y="6409680"/>
            <a:ext cx="11495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Indicator 3 is the participation rate.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1283B5D9-BDDA-9D5F-1510-CF6CA9DF7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3" y="666934"/>
            <a:ext cx="7122253" cy="559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351" y="-381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Report: 2021-22 to 2022-23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843176"/>
              </p:ext>
            </p:extLst>
          </p:nvPr>
        </p:nvGraphicFramePr>
        <p:xfrm>
          <a:off x="2374900" y="1046163"/>
          <a:ext cx="696118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1883846" imgH="8261313" progId="Excel.Sheet.12">
                  <p:embed/>
                </p:oleObj>
              </mc:Choice>
              <mc:Fallback>
                <p:oleObj name="Worksheet" r:id="rId3" imgW="11883846" imgH="8261313" progId="Excel.Sheet.12">
                  <p:embed/>
                  <p:pic>
                    <p:nvPicPr>
                      <p:cNvPr id="9" name="Content Placeholder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4900" y="1046163"/>
                        <a:ext cx="696118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82357" y="60991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between ±1 percentage point is indicated as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6107" t="16117" b="-1"/>
          <a:stretch/>
        </p:blipFill>
        <p:spPr>
          <a:xfrm>
            <a:off x="4834404" y="6157125"/>
            <a:ext cx="489007" cy="2344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09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and Graduation Rate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district/school is identified as having an “achievement gap” if its gap size is substantially different from the average statewide gap in any subject area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district/school is identified as having a “graduation gap” if its gap size is substantially different from the average statewide gap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9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7064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Report, 2022-23 (continued)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31" y="1091924"/>
            <a:ext cx="10419936" cy="2560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798" y="3708286"/>
            <a:ext cx="529040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4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</a:t>
            </a:r>
            <a:r>
              <a:rPr lang="en-US" dirty="0"/>
              <a:t> Schools Report, 2022-23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299792"/>
              </p:ext>
            </p:extLst>
          </p:nvPr>
        </p:nvGraphicFramePr>
        <p:xfrm>
          <a:off x="838200" y="1825625"/>
          <a:ext cx="1095375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16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School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Accountability Index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Any Participation</a:t>
                      </a:r>
                      <a:r>
                        <a:rPr lang="en-US" sz="1800" baseline="0" dirty="0"/>
                        <a:t> below 95%?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Achievement Gap?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Graduation Rate Gap?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Category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XYZ Elementary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DEF Intermediate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MNO High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Category 4: Focus</a:t>
                      </a:r>
                      <a:r>
                        <a:rPr lang="en-US" sz="1800" baseline="0" dirty="0"/>
                        <a:t> ELA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57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78"/>
  <p:tag name="ARTICULATE_TITLE_TAG" val="Welcome"/>
  <p:tag name="ARTICULATE_NAV_LEVEL" val="1"/>
  <p:tag name="ARTICULATE_SLIDE_PRESENTER_GUID" val="2e7ba41b-7e98-4522-b2c6-9f1346454966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Category xmlns="3188db64-835f-49dd-a92e-b63c50075c64" xsi:nil="true"/>
    <TaxCatchAll xmlns="bd8f7d19-50dd-4ca5-833a-f68575fcf434" xsi:nil="true"/>
    <lcf76f155ced4ddcb4097134ff3c332f xmlns="3188db64-835f-49dd-a92e-b63c50075c6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2173F7A8AF44CAD29E02D9EC3CE55" ma:contentTypeVersion="19" ma:contentTypeDescription="Create a new document." ma:contentTypeScope="" ma:versionID="8582fa4e56e876a3384ba3bcf4c361f4">
  <xsd:schema xmlns:xsd="http://www.w3.org/2001/XMLSchema" xmlns:xs="http://www.w3.org/2001/XMLSchema" xmlns:p="http://schemas.microsoft.com/office/2006/metadata/properties" xmlns:ns1="http://schemas.microsoft.com/sharepoint/v3" xmlns:ns2="3188db64-835f-49dd-a92e-b63c50075c64" xmlns:ns3="bd8f7d19-50dd-4ca5-833a-f68575fcf434" targetNamespace="http://schemas.microsoft.com/office/2006/metadata/properties" ma:root="true" ma:fieldsID="8e078f89d51db40cadd614e849786702" ns1:_="" ns2:_="" ns3:_="">
    <xsd:import namespace="http://schemas.microsoft.com/sharepoint/v3"/>
    <xsd:import namespace="3188db64-835f-49dd-a92e-b63c50075c64"/>
    <xsd:import namespace="bd8f7d19-50dd-4ca5-833a-f68575fcf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ategory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8db64-835f-49dd-a92e-b63c50075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ategory" ma:index="10" nillable="true" ma:displayName="Category" ma:description="Just trying things out" ma:format="Dropdown" ma:internalName="Category">
      <xsd:simpleType>
        <xsd:restriction base="dms:Choice">
          <xsd:enumeration value="Testing"/>
          <xsd:enumeration value="Data Entry"/>
          <xsd:enumeration value="Final Files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f7d19-50dd-4ca5-833a-f68575fcf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1ec1ed3-c848-4268-b15b-d96bcb8e7fc6}" ma:internalName="TaxCatchAll" ma:showField="CatchAllData" ma:web="bd8f7d19-50dd-4ca5-833a-f68575fcf4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FD07E-81C7-44A6-BBC2-AF62FA9D99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AD9DB1-19C3-4534-8E6B-C6F694AE97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188db64-835f-49dd-a92e-b63c50075c64"/>
    <ds:schemaRef ds:uri="bd8f7d19-50dd-4ca5-833a-f68575fcf434"/>
  </ds:schemaRefs>
</ds:datastoreItem>
</file>

<file path=customXml/itemProps3.xml><?xml version="1.0" encoding="utf-8"?>
<ds:datastoreItem xmlns:ds="http://schemas.openxmlformats.org/officeDocument/2006/customXml" ds:itemID="{720DCD5E-A4A5-4B23-9D7F-7BBDBE568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188db64-835f-49dd-a92e-b63c50075c64"/>
    <ds:schemaRef ds:uri="bd8f7d19-50dd-4ca5-833a-f68575fcf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34155</TotalTime>
  <Words>867</Words>
  <Application>Microsoft Office PowerPoint</Application>
  <PresentationFormat>Widescreen</PresentationFormat>
  <Paragraphs>130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Microsoft Excel Worksheet</vt:lpstr>
      <vt:lpstr>ABC District Next Generation Accountability Report 2022-23</vt:lpstr>
      <vt:lpstr>Accountability Systems Serve Important Purposes</vt:lpstr>
      <vt:lpstr>Connecticut Next Generation Accountability System for Districts and Schools</vt:lpstr>
      <vt:lpstr>What are the 12 Indicators?</vt:lpstr>
      <vt:lpstr>ABC District Report: 2022-23</vt:lpstr>
      <vt:lpstr>ABC District Report: 2021-22 to 2022-23</vt:lpstr>
      <vt:lpstr>Achievement and Graduation Rate Gaps</vt:lpstr>
      <vt:lpstr>ABC District Report, 2022-23 (continued)</vt:lpstr>
      <vt:lpstr>ABC District Schools Report, 2022-23</vt:lpstr>
      <vt:lpstr>ABC District: Needs Assessment</vt:lpstr>
      <vt:lpstr>ABC District: Needs Assessment</vt:lpstr>
      <vt:lpstr>ABC District Strategic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Connecticut’s  “Next Generation” Accountability System for  Districts and Schools</dc:title>
  <dc:creator>Gopalakrishnan, Ajit</dc:creator>
  <cp:lastModifiedBy>Savoie, Renee</cp:lastModifiedBy>
  <cp:revision>87</cp:revision>
  <dcterms:created xsi:type="dcterms:W3CDTF">2015-12-30T22:43:04Z</dcterms:created>
  <dcterms:modified xsi:type="dcterms:W3CDTF">2023-10-20T20:35:27Z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0x0101006B32173F7A8AF44CAD29E02D9EC3CE55</vt:lpwstr>
  </property>
  <property fmtid="{D5CDD505-2E9C-101B-9397-08002B2CF9AE}" pid="3" name="MediaServiceImageTags">
    <vt:lpwstr/>
  </property>
</Properties>
</file>